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531" r:id="rId2"/>
    <p:sldId id="256" r:id="rId3"/>
    <p:sldId id="545" r:id="rId4"/>
    <p:sldId id="527" r:id="rId5"/>
    <p:sldId id="464" r:id="rId6"/>
    <p:sldId id="261" r:id="rId7"/>
    <p:sldId id="424" r:id="rId8"/>
    <p:sldId id="516" r:id="rId9"/>
    <p:sldId id="515" r:id="rId10"/>
    <p:sldId id="541" r:id="rId11"/>
    <p:sldId id="418" r:id="rId12"/>
    <p:sldId id="448" r:id="rId13"/>
    <p:sldId id="458" r:id="rId14"/>
    <p:sldId id="533" r:id="rId15"/>
    <p:sldId id="521" r:id="rId16"/>
    <p:sldId id="450" r:id="rId17"/>
    <p:sldId id="472" r:id="rId18"/>
    <p:sldId id="451" r:id="rId19"/>
    <p:sldId id="523" r:id="rId20"/>
    <p:sldId id="452" r:id="rId21"/>
    <p:sldId id="453" r:id="rId22"/>
    <p:sldId id="476" r:id="rId23"/>
    <p:sldId id="473" r:id="rId24"/>
    <p:sldId id="457" r:id="rId25"/>
    <p:sldId id="455" r:id="rId26"/>
    <p:sldId id="511" r:id="rId27"/>
    <p:sldId id="474" r:id="rId28"/>
    <p:sldId id="475" r:id="rId29"/>
    <p:sldId id="300" r:id="rId30"/>
    <p:sldId id="408" r:id="rId31"/>
    <p:sldId id="513" r:id="rId32"/>
    <p:sldId id="537" r:id="rId33"/>
    <p:sldId id="483" r:id="rId34"/>
    <p:sldId id="522" r:id="rId35"/>
    <p:sldId id="257" r:id="rId36"/>
    <p:sldId id="484" r:id="rId37"/>
    <p:sldId id="485" r:id="rId38"/>
    <p:sldId id="486" r:id="rId39"/>
    <p:sldId id="487" r:id="rId40"/>
    <p:sldId id="488" r:id="rId41"/>
    <p:sldId id="489" r:id="rId42"/>
    <p:sldId id="490" r:id="rId43"/>
    <p:sldId id="503" r:id="rId44"/>
    <p:sldId id="519" r:id="rId45"/>
    <p:sldId id="462" r:id="rId46"/>
    <p:sldId id="524" r:id="rId47"/>
    <p:sldId id="444" r:id="rId48"/>
    <p:sldId id="535" r:id="rId49"/>
    <p:sldId id="497" r:id="rId50"/>
    <p:sldId id="536" r:id="rId51"/>
    <p:sldId id="384" r:id="rId52"/>
    <p:sldId id="517" r:id="rId53"/>
    <p:sldId id="436" r:id="rId54"/>
    <p:sldId id="348" r:id="rId55"/>
    <p:sldId id="518" r:id="rId56"/>
    <p:sldId id="514" r:id="rId57"/>
    <p:sldId id="532" r:id="rId58"/>
    <p:sldId id="353" r:id="rId59"/>
    <p:sldId id="500" r:id="rId60"/>
    <p:sldId id="330" r:id="rId61"/>
    <p:sldId id="539" r:id="rId62"/>
    <p:sldId id="54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  <p:cmAuthor id="2" name="SQLXL" initials="B" lastIdx="1" clrIdx="1">
    <p:extLst>
      <p:ext uri="{19B8F6BF-5375-455C-9EA6-DF929625EA0E}">
        <p15:presenceInfo xmlns:p15="http://schemas.microsoft.com/office/powerpoint/2012/main" userId="SQLX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D43"/>
    <a:srgbClr val="CC0066"/>
    <a:srgbClr val="FF7C80"/>
    <a:srgbClr val="FF5050"/>
    <a:srgbClr val="FF6600"/>
    <a:srgbClr val="3333CC"/>
    <a:srgbClr val="FF9933"/>
    <a:srgbClr val="FFCC00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73236" autoAdjust="0"/>
  </p:normalViewPr>
  <p:slideViewPr>
    <p:cSldViewPr showGuides="1">
      <p:cViewPr varScale="1">
        <p:scale>
          <a:sx n="190" d="100"/>
          <a:sy n="190" d="100"/>
        </p:scale>
        <p:origin x="2430" y="186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*06:30*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low usage index covering a foreign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*07:20*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*07:50*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*08:00*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*05:00*</a:t>
            </a:r>
          </a:p>
          <a:p>
            <a:r>
              <a:rPr lang="en-US" dirty="0"/>
              <a:t>Nearly 260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- color coded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*13:00*</a:t>
            </a:r>
          </a:p>
          <a:p>
            <a:r>
              <a:rPr lang="en-US" dirty="0"/>
              <a:t>78 metrics of measured HURT</a:t>
            </a:r>
          </a:p>
          <a:p>
            <a:r>
              <a:rPr lang="en-US" dirty="0"/>
              <a:t>Lumped into 12 broad categories</a:t>
            </a:r>
          </a:p>
          <a:p>
            <a:r>
              <a:rPr lang="en-US" b="1" dirty="0"/>
              <a:t>INCOMPLETE</a:t>
            </a:r>
            <a:r>
              <a:rPr lang="en-US" dirty="0"/>
              <a:t> - </a:t>
            </a:r>
            <a:r>
              <a:rPr lang="en-US" dirty="0" err="1"/>
              <a:t>Fulltext</a:t>
            </a:r>
            <a:r>
              <a:rPr lang="en-US" dirty="0"/>
              <a:t>, columnstore, in-memory</a:t>
            </a:r>
          </a:p>
          <a:p>
            <a:endParaRPr lang="en-US" sz="800" dirty="0"/>
          </a:p>
          <a:p>
            <a:r>
              <a:rPr lang="en-US" sz="800" dirty="0" err="1"/>
              <a:t>avg_system_impact</a:t>
            </a:r>
            <a:endParaRPr lang="en-US" sz="800" dirty="0"/>
          </a:p>
          <a:p>
            <a:r>
              <a:rPr lang="en-US" sz="800" dirty="0" err="1"/>
              <a:t>avg_total_system_cost</a:t>
            </a:r>
            <a:endParaRPr lang="en-US" sz="800" dirty="0"/>
          </a:p>
          <a:p>
            <a:r>
              <a:rPr lang="en-US" sz="800" dirty="0" err="1"/>
              <a:t>avg_total_user_cost</a:t>
            </a:r>
            <a:endParaRPr lang="en-US" sz="800" dirty="0"/>
          </a:p>
          <a:p>
            <a:r>
              <a:rPr lang="en-US" sz="800" dirty="0" err="1"/>
              <a:t>avg_user_impact</a:t>
            </a:r>
            <a:endParaRPr lang="en-US" sz="800" dirty="0"/>
          </a:p>
          <a:p>
            <a:r>
              <a:rPr lang="en-US" sz="800" dirty="0" err="1"/>
              <a:t>buffer_total_KB</a:t>
            </a:r>
            <a:endParaRPr lang="en-US" sz="800" dirty="0"/>
          </a:p>
          <a:p>
            <a:r>
              <a:rPr lang="en-US" sz="800" dirty="0" err="1"/>
              <a:t>column_value_pull_in_row_count</a:t>
            </a:r>
            <a:endParaRPr lang="en-US" sz="800" dirty="0"/>
          </a:p>
          <a:p>
            <a:r>
              <a:rPr lang="en-US" sz="800" dirty="0" err="1"/>
              <a:t>column_value_push_off_row_count</a:t>
            </a:r>
            <a:endParaRPr lang="en-US" sz="800" dirty="0"/>
          </a:p>
          <a:p>
            <a:r>
              <a:rPr lang="en-US" sz="800" dirty="0" err="1"/>
              <a:t>delete_buffer_scan_count</a:t>
            </a:r>
            <a:endParaRPr lang="en-US" sz="800" dirty="0"/>
          </a:p>
          <a:p>
            <a:r>
              <a:rPr lang="en-US" sz="800" dirty="0" err="1"/>
              <a:t>forwarded_fetch_count</a:t>
            </a:r>
            <a:endParaRPr lang="en-US" sz="800" dirty="0"/>
          </a:p>
          <a:p>
            <a:r>
              <a:rPr lang="en-US" sz="800" dirty="0" err="1"/>
              <a:t>index_lock_promotion_attempt_count</a:t>
            </a:r>
            <a:endParaRPr lang="en-US" sz="800" dirty="0"/>
          </a:p>
          <a:p>
            <a:r>
              <a:rPr lang="en-US" sz="800" dirty="0" err="1"/>
              <a:t>index_lock_promotion_count</a:t>
            </a:r>
            <a:endParaRPr lang="en-US" sz="800" dirty="0"/>
          </a:p>
          <a:p>
            <a:r>
              <a:rPr lang="en-US" sz="800" dirty="0" err="1"/>
              <a:t>index_scan_count</a:t>
            </a:r>
            <a:endParaRPr lang="en-US" sz="800" dirty="0"/>
          </a:p>
          <a:p>
            <a:r>
              <a:rPr lang="en-US" sz="800" dirty="0" err="1"/>
              <a:t>in_row_reserved_page_count</a:t>
            </a:r>
            <a:endParaRPr lang="en-US" sz="800" dirty="0"/>
          </a:p>
          <a:p>
            <a:r>
              <a:rPr lang="en-US" sz="800" dirty="0" err="1"/>
              <a:t>io_wait_time_in_ms</a:t>
            </a:r>
            <a:endParaRPr lang="en-US" sz="800" dirty="0"/>
          </a:p>
          <a:p>
            <a:r>
              <a:rPr lang="en-US" sz="800" dirty="0" err="1"/>
              <a:t>key_merge_count</a:t>
            </a:r>
            <a:endParaRPr lang="en-US" sz="800" dirty="0"/>
          </a:p>
          <a:p>
            <a:r>
              <a:rPr lang="en-US" sz="800" dirty="0" err="1"/>
              <a:t>key_merge_retry_count</a:t>
            </a:r>
            <a:endParaRPr lang="en-US" sz="800" dirty="0"/>
          </a:p>
          <a:p>
            <a:r>
              <a:rPr lang="en-US" sz="800" dirty="0" err="1"/>
              <a:t>key_split_count</a:t>
            </a:r>
            <a:endParaRPr lang="en-US" sz="800" dirty="0"/>
          </a:p>
          <a:p>
            <a:r>
              <a:rPr lang="en-US" sz="800" dirty="0" err="1"/>
              <a:t>key_split_retry_count</a:t>
            </a:r>
            <a:endParaRPr lang="en-US" sz="800" dirty="0"/>
          </a:p>
          <a:p>
            <a:r>
              <a:rPr lang="en-US" sz="800" dirty="0" err="1"/>
              <a:t>leaf_allocation_count</a:t>
            </a:r>
            <a:endParaRPr lang="en-US" sz="800" dirty="0"/>
          </a:p>
          <a:p>
            <a:r>
              <a:rPr lang="en-US" sz="800" dirty="0" err="1"/>
              <a:t>leaf_delete_count</a:t>
            </a:r>
            <a:endParaRPr lang="en-US" sz="800" dirty="0"/>
          </a:p>
          <a:p>
            <a:r>
              <a:rPr lang="en-US" sz="800" dirty="0" err="1"/>
              <a:t>leaf_ghost_count</a:t>
            </a:r>
            <a:endParaRPr lang="en-US" sz="800" dirty="0"/>
          </a:p>
          <a:p>
            <a:r>
              <a:rPr lang="en-US" sz="800" dirty="0" err="1"/>
              <a:t>leaf_insert_count</a:t>
            </a:r>
            <a:endParaRPr lang="en-US" sz="800" dirty="0"/>
          </a:p>
          <a:p>
            <a:r>
              <a:rPr lang="en-US" sz="800" dirty="0" err="1"/>
              <a:t>leaf_page_merge_count</a:t>
            </a:r>
            <a:endParaRPr lang="en-US" sz="800" dirty="0"/>
          </a:p>
          <a:p>
            <a:r>
              <a:rPr lang="en-US" sz="800" dirty="0" err="1"/>
              <a:t>leaf_update_count</a:t>
            </a:r>
            <a:endParaRPr lang="en-US" sz="800" dirty="0"/>
          </a:p>
          <a:p>
            <a:r>
              <a:rPr lang="en-US" sz="800" dirty="0" err="1"/>
              <a:t>lob_fetch_in_pages</a:t>
            </a:r>
            <a:endParaRPr lang="en-US" sz="800" dirty="0"/>
          </a:p>
          <a:p>
            <a:r>
              <a:rPr lang="en-US" sz="800" dirty="0" err="1"/>
              <a:t>lob_orphan_create_count</a:t>
            </a:r>
            <a:endParaRPr lang="en-US" sz="800" dirty="0"/>
          </a:p>
          <a:p>
            <a:r>
              <a:rPr lang="en-US" sz="800" dirty="0" err="1"/>
              <a:t>lob_orphan_insert_count</a:t>
            </a:r>
            <a:endParaRPr lang="en-US" sz="800" dirty="0"/>
          </a:p>
          <a:p>
            <a:r>
              <a:rPr lang="en-US" sz="800" dirty="0" err="1"/>
              <a:t>lob_reserved_page_count</a:t>
            </a:r>
            <a:endParaRPr lang="en-US" sz="800" dirty="0"/>
          </a:p>
          <a:p>
            <a:r>
              <a:rPr lang="en-US" sz="800" dirty="0" err="1"/>
              <a:t>new_log_wait_time_in_ms</a:t>
            </a:r>
            <a:endParaRPr lang="en-US" sz="800" dirty="0"/>
          </a:p>
          <a:p>
            <a:r>
              <a:rPr lang="en-US" sz="800" dirty="0" err="1"/>
              <a:t>nonleaf_allocation_count</a:t>
            </a:r>
            <a:endParaRPr lang="en-US" sz="800" dirty="0"/>
          </a:p>
          <a:p>
            <a:r>
              <a:rPr lang="en-US" sz="800" dirty="0" err="1"/>
              <a:t>nonleaf_delete_count</a:t>
            </a:r>
            <a:endParaRPr lang="en-US" sz="800" dirty="0"/>
          </a:p>
          <a:p>
            <a:r>
              <a:rPr lang="en-US" sz="800" dirty="0" err="1"/>
              <a:t>nonleaf_insert_count</a:t>
            </a:r>
            <a:endParaRPr lang="en-US" sz="800" dirty="0"/>
          </a:p>
          <a:p>
            <a:r>
              <a:rPr lang="en-US" sz="800" dirty="0" err="1"/>
              <a:t>nonleaf_page_merge_count</a:t>
            </a:r>
            <a:endParaRPr lang="en-US" sz="800" dirty="0"/>
          </a:p>
          <a:p>
            <a:r>
              <a:rPr lang="en-US" sz="800" dirty="0" err="1"/>
              <a:t>nonleaf_update_count</a:t>
            </a:r>
            <a:endParaRPr lang="en-US" sz="800" dirty="0"/>
          </a:p>
          <a:p>
            <a:r>
              <a:rPr lang="en-US" sz="800" dirty="0" err="1"/>
              <a:t>page_consolidation_count</a:t>
            </a:r>
            <a:endParaRPr lang="en-US" sz="800" dirty="0"/>
          </a:p>
          <a:p>
            <a:r>
              <a:rPr lang="en-US" sz="800" dirty="0" err="1"/>
              <a:t>page_consolidation_retry_count</a:t>
            </a:r>
            <a:endParaRPr lang="en-US" sz="800" dirty="0"/>
          </a:p>
          <a:p>
            <a:r>
              <a:rPr lang="en-US" sz="800" dirty="0" err="1"/>
              <a:t>page_io_latch_wait_count</a:t>
            </a:r>
            <a:endParaRPr lang="en-US" sz="800" dirty="0"/>
          </a:p>
          <a:p>
            <a:r>
              <a:rPr lang="en-US" sz="800" dirty="0" err="1"/>
              <a:t>page_io_latch_wait_in_ms</a:t>
            </a:r>
            <a:endParaRPr lang="en-US" sz="800" dirty="0"/>
          </a:p>
          <a:p>
            <a:r>
              <a:rPr lang="en-US" sz="800" dirty="0" err="1"/>
              <a:t>page_latch_wait_count</a:t>
            </a:r>
            <a:endParaRPr lang="en-US" sz="800" dirty="0"/>
          </a:p>
          <a:p>
            <a:r>
              <a:rPr lang="en-US" sz="800" dirty="0" err="1"/>
              <a:t>page_latch_wait_in_ms</a:t>
            </a:r>
            <a:endParaRPr lang="en-US" sz="800" dirty="0"/>
          </a:p>
          <a:p>
            <a:r>
              <a:rPr lang="en-US" sz="800" dirty="0" err="1"/>
              <a:t>page_lock_count</a:t>
            </a:r>
            <a:endParaRPr lang="en-US" sz="800" dirty="0"/>
          </a:p>
          <a:p>
            <a:r>
              <a:rPr lang="en-US" sz="800" dirty="0" err="1"/>
              <a:t>page_lock_wait_count</a:t>
            </a:r>
            <a:endParaRPr lang="en-US" sz="800" dirty="0"/>
          </a:p>
          <a:p>
            <a:r>
              <a:rPr lang="en-US" sz="800" dirty="0" err="1"/>
              <a:t>page_lock_wait_in_ms</a:t>
            </a:r>
            <a:endParaRPr lang="en-US" sz="800" dirty="0"/>
          </a:p>
          <a:p>
            <a:r>
              <a:rPr lang="en-US" sz="800" dirty="0" err="1"/>
              <a:t>page_merge_count</a:t>
            </a:r>
            <a:endParaRPr lang="en-US" sz="800" dirty="0"/>
          </a:p>
          <a:p>
            <a:r>
              <a:rPr lang="en-US" sz="800" dirty="0" err="1"/>
              <a:t>page_merge_retry_count</a:t>
            </a:r>
            <a:endParaRPr lang="en-US" sz="800" dirty="0"/>
          </a:p>
          <a:p>
            <a:r>
              <a:rPr lang="en-US" sz="800" dirty="0" err="1"/>
              <a:t>page_split_count</a:t>
            </a:r>
            <a:endParaRPr lang="en-US" sz="800" dirty="0"/>
          </a:p>
          <a:p>
            <a:r>
              <a:rPr lang="en-US" sz="800" dirty="0" err="1"/>
              <a:t>page_split_retry_count</a:t>
            </a:r>
            <a:endParaRPr lang="en-US" sz="800" dirty="0"/>
          </a:p>
          <a:p>
            <a:r>
              <a:rPr lang="en-US" sz="800" dirty="0" err="1"/>
              <a:t>page_update_count</a:t>
            </a:r>
            <a:endParaRPr lang="en-US" sz="800" dirty="0"/>
          </a:p>
          <a:p>
            <a:r>
              <a:rPr lang="en-US" sz="800" dirty="0" err="1"/>
              <a:t>page_update_retry_count</a:t>
            </a:r>
            <a:endParaRPr lang="en-US" sz="800" dirty="0"/>
          </a:p>
          <a:p>
            <a:r>
              <a:rPr lang="en-US" sz="800" dirty="0" err="1"/>
              <a:t>range_scan_count</a:t>
            </a:r>
            <a:endParaRPr lang="en-US" sz="800" dirty="0"/>
          </a:p>
          <a:p>
            <a:r>
              <a:rPr lang="en-US" sz="800" dirty="0" err="1"/>
              <a:t>reserved_page_count</a:t>
            </a:r>
            <a:endParaRPr lang="en-US" sz="800" dirty="0"/>
          </a:p>
          <a:p>
            <a:r>
              <a:rPr lang="en-US" sz="800" dirty="0" err="1"/>
              <a:t>row_delete_attempts</a:t>
            </a:r>
            <a:endParaRPr lang="en-US" sz="800" dirty="0"/>
          </a:p>
          <a:p>
            <a:r>
              <a:rPr lang="en-US" sz="800" dirty="0" err="1"/>
              <a:t>row_group_lock_count</a:t>
            </a:r>
            <a:endParaRPr lang="en-US" sz="800" dirty="0"/>
          </a:p>
          <a:p>
            <a:r>
              <a:rPr lang="en-US" sz="800" dirty="0" err="1"/>
              <a:t>row_group_lock_wait_count</a:t>
            </a:r>
            <a:endParaRPr lang="en-US" sz="800" dirty="0"/>
          </a:p>
          <a:p>
            <a:r>
              <a:rPr lang="en-US" sz="800" dirty="0" err="1"/>
              <a:t>row_group_lock_wait_in_ms</a:t>
            </a:r>
            <a:endParaRPr lang="en-US" sz="800" dirty="0"/>
          </a:p>
          <a:p>
            <a:r>
              <a:rPr lang="en-US" sz="800" dirty="0" err="1"/>
              <a:t>row_insert_attempts</a:t>
            </a:r>
            <a:endParaRPr lang="en-US" sz="800" dirty="0"/>
          </a:p>
          <a:p>
            <a:r>
              <a:rPr lang="en-US" sz="800" dirty="0" err="1"/>
              <a:t>row_lock_count</a:t>
            </a:r>
            <a:endParaRPr lang="en-US" sz="800" dirty="0"/>
          </a:p>
          <a:p>
            <a:r>
              <a:rPr lang="en-US" sz="800" dirty="0" err="1"/>
              <a:t>row_lock_wait_count</a:t>
            </a:r>
            <a:endParaRPr lang="en-US" sz="800" dirty="0"/>
          </a:p>
          <a:p>
            <a:r>
              <a:rPr lang="en-US" sz="800" dirty="0" err="1"/>
              <a:t>row_lock_wait_in_ms</a:t>
            </a:r>
            <a:endParaRPr lang="en-US" sz="800" dirty="0"/>
          </a:p>
          <a:p>
            <a:r>
              <a:rPr lang="en-US" sz="800" dirty="0" err="1"/>
              <a:t>row_overflow_fetch_in_pages</a:t>
            </a:r>
            <a:endParaRPr lang="en-US" sz="800" dirty="0"/>
          </a:p>
          <a:p>
            <a:r>
              <a:rPr lang="en-US" sz="800" dirty="0" err="1"/>
              <a:t>row_overflow_reserved_page_count</a:t>
            </a:r>
            <a:endParaRPr lang="en-US" sz="800" dirty="0"/>
          </a:p>
          <a:p>
            <a:r>
              <a:rPr lang="en-US" sz="800" dirty="0" err="1"/>
              <a:t>row_update_attempts</a:t>
            </a:r>
            <a:endParaRPr lang="en-US" sz="800" dirty="0"/>
          </a:p>
          <a:p>
            <a:r>
              <a:rPr lang="en-US" sz="800" dirty="0" err="1"/>
              <a:t>singleton_lookup_count</a:t>
            </a:r>
            <a:endParaRPr lang="en-US" sz="800" dirty="0"/>
          </a:p>
          <a:p>
            <a:r>
              <a:rPr lang="en-US" sz="800" dirty="0" err="1"/>
              <a:t>system_lookups</a:t>
            </a:r>
            <a:endParaRPr lang="en-US" sz="800" dirty="0"/>
          </a:p>
          <a:p>
            <a:r>
              <a:rPr lang="en-US" sz="800" dirty="0" err="1"/>
              <a:t>system_scans</a:t>
            </a:r>
            <a:endParaRPr lang="en-US" sz="800" dirty="0"/>
          </a:p>
          <a:p>
            <a:r>
              <a:rPr lang="en-US" sz="800" dirty="0" err="1"/>
              <a:t>system_seeks</a:t>
            </a:r>
            <a:endParaRPr lang="en-US" sz="800" dirty="0"/>
          </a:p>
          <a:p>
            <a:r>
              <a:rPr lang="en-US" sz="800" dirty="0" err="1"/>
              <a:t>total_wait_time_in_ms</a:t>
            </a:r>
            <a:endParaRPr lang="en-US" sz="800" dirty="0"/>
          </a:p>
          <a:p>
            <a:r>
              <a:rPr lang="en-US" sz="800" dirty="0" err="1"/>
              <a:t>tree_page_io_latch_wait_count</a:t>
            </a:r>
            <a:endParaRPr lang="en-US" sz="800" dirty="0"/>
          </a:p>
          <a:p>
            <a:r>
              <a:rPr lang="en-US" sz="800" dirty="0" err="1"/>
              <a:t>tree_page_io_latch_wait_in_ms</a:t>
            </a:r>
            <a:endParaRPr lang="en-US" sz="800" dirty="0"/>
          </a:p>
          <a:p>
            <a:r>
              <a:rPr lang="en-US" sz="800" dirty="0" err="1"/>
              <a:t>tree_page_latch_wait_count</a:t>
            </a:r>
            <a:endParaRPr lang="en-US" sz="800" dirty="0"/>
          </a:p>
          <a:p>
            <a:r>
              <a:rPr lang="en-US" sz="800" dirty="0" err="1"/>
              <a:t>tree_page_latch_wait_in_ms</a:t>
            </a:r>
            <a:endParaRPr lang="en-US" sz="800" dirty="0"/>
          </a:p>
          <a:p>
            <a:r>
              <a:rPr lang="en-US" sz="800" dirty="0" err="1"/>
              <a:t>unique_constraint_violations</a:t>
            </a:r>
            <a:endParaRPr lang="en-US" sz="800" dirty="0"/>
          </a:p>
          <a:p>
            <a:r>
              <a:rPr lang="en-US" sz="800" dirty="0" err="1"/>
              <a:t>user_lookups</a:t>
            </a:r>
            <a:endParaRPr lang="en-US" sz="800" dirty="0"/>
          </a:p>
          <a:p>
            <a:r>
              <a:rPr lang="en-US" sz="800" dirty="0" err="1"/>
              <a:t>user_scans</a:t>
            </a:r>
            <a:endParaRPr lang="en-US" sz="800" dirty="0"/>
          </a:p>
          <a:p>
            <a:r>
              <a:rPr lang="en-US" sz="800" dirty="0" err="1"/>
              <a:t>user_seeks</a:t>
            </a:r>
            <a:endParaRPr lang="en-US" sz="800" dirty="0"/>
          </a:p>
          <a:p>
            <a:r>
              <a:rPr lang="en-US" sz="800" dirty="0" err="1"/>
              <a:t>waits_for_io_count</a:t>
            </a:r>
            <a:endParaRPr lang="en-US" sz="800" dirty="0"/>
          </a:p>
          <a:p>
            <a:r>
              <a:rPr lang="en-US" sz="800" dirty="0" err="1"/>
              <a:t>waits_for_new_log_count</a:t>
            </a:r>
            <a:endParaRPr lang="en-US" sz="800" dirty="0"/>
          </a:p>
          <a:p>
            <a:r>
              <a:rPr lang="en-US" sz="800" dirty="0" err="1"/>
              <a:t>write_conflicts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*13:15*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*14:00*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*14:45*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*15:30*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*16:15*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12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*17:00*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*17:30*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*18:15*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*19:00*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*19:45*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*20:30*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*21:15*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*22:00*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*22:45*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  <a:p>
            <a:r>
              <a:rPr lang="en-US" dirty="0"/>
              <a:t>&lt;BS&gt; Reads don’t include index seeks!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*23:15*</a:t>
            </a:r>
          </a:p>
          <a:p>
            <a:r>
              <a:rPr lang="en-US" dirty="0"/>
              <a:t>60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*01:00*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42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*24:15*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*05:00*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1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*29:15*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*29:30*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*29:45*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*30:15*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*30:45*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*31:15*</a:t>
            </a:r>
          </a:p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*31:45*</a:t>
            </a:r>
          </a:p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*32:15*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*01:20*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*32:45*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*33:15*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*33:45*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*34:45*</a:t>
            </a:r>
          </a:p>
          <a:p>
            <a:r>
              <a:rPr lang="en-US" b="1" dirty="0"/>
              <a:t>YMMV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*36:00*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*37:00*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(58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*38:00*</a:t>
            </a:r>
          </a:p>
          <a:p>
            <a:r>
              <a:rPr lang="en-US" b="1" dirty="0"/>
              <a:t>*04:15*</a:t>
            </a:r>
          </a:p>
          <a:p>
            <a:r>
              <a:rPr lang="en-US" dirty="0"/>
              <a:t>Squeeze! Into smallest possible space</a:t>
            </a:r>
          </a:p>
          <a:p>
            <a:r>
              <a:rPr lang="en-US" dirty="0"/>
              <a:t>Avoid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80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*42:15*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*43:00*</a:t>
            </a:r>
          </a:p>
          <a:p>
            <a:r>
              <a:rPr lang="en-US" b="1" dirty="0"/>
              <a:t>*04:30*</a:t>
            </a:r>
          </a:p>
          <a:p>
            <a:r>
              <a:rPr lang="en-US" dirty="0"/>
              <a:t>** SWITCH TO METADATA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*02:00*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*47:30*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*49:00*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*51:30*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*52:00*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*53:00*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*53:45*</a:t>
            </a:r>
          </a:p>
          <a:p>
            <a:r>
              <a:rPr lang="en-US" dirty="0"/>
              <a:t>Shout out to these and others whose community contributions went into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*58:50*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59:00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*02:20*</a:t>
            </a:r>
          </a:p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  <a:p>
            <a:r>
              <a:rPr lang="en-US" dirty="0"/>
              <a:t>AWS via “Lift &amp; Shift” 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 / 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pPr marL="0" lvl="0" indent="0" algn="l">
              <a:buFontTx/>
              <a:buNone/>
            </a:pPr>
            <a:endParaRPr lang="en-US" dirty="0"/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03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4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*03:05*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*04:45*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/>
              <a:t>*06:15*</a:t>
            </a:r>
            <a:endParaRPr lang="en-US" sz="4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410960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47039"/>
            <a:ext cx="2474978" cy="6410959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ED62-6306-E7AD-EA06-3587A262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7512D-D8B7-1883-D9F6-6E8B0BF6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4484E-451D-3BDC-234A-4400F0E76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78DF7-0F7D-4F96-7B87-86C568A56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F9AA-C704-CFE9-F248-7C29BDBBC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01861-0ADC-786B-F8D6-68F1DB18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B1D-5343-4916-A563-E57E2C2B5CDA}" type="datetimeFigureOut">
              <a:rPr lang="en-US" smtClean="0"/>
              <a:t>10/3/2024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64AD5-B934-95C7-BEF1-96823254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AB34D-CDDD-8A56-54ED-B4B9ADE7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5344-7CA3-4A49-ACB0-4E3B6DC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  <p:sldLayoutId id="2147483664" r:id="rId5"/>
  </p:sldLayoutIdLst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hyperlink" Target="mailto:Bill@Sanscrainte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QLXL/SQLXL" TargetMode="Externa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3096"/>
            <a:ext cx="7412736" cy="18826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Improvements</a:t>
            </a:r>
            <a:b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with the Biggest Gain for the Least Pain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48" y="4600251"/>
            <a:ext cx="7412736" cy="483120"/>
          </a:xfrm>
        </p:spPr>
        <p:txBody>
          <a:bodyPr>
            <a:noAutofit/>
          </a:bodyPr>
          <a:lstStyle/>
          <a:p>
            <a:r>
              <a:rPr lang="en-US" sz="2800" b="1" dirty="0"/>
              <a:t>Bill </a:t>
            </a:r>
            <a:r>
              <a:rPr lang="en-US" sz="2800" b="1" dirty="0" err="1"/>
              <a:t>Sanscrainte</a:t>
            </a:r>
            <a:r>
              <a:rPr lang="en-US" sz="2800" b="1" dirty="0"/>
              <a:t> </a:t>
            </a:r>
            <a:r>
              <a:rPr lang="en-US" sz="2800" b="1" dirty="0">
                <a:hlinkClick r:id="rId3"/>
              </a:rPr>
              <a:t>Bill@Sanscrainte.com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74132" y="5436940"/>
            <a:ext cx="12118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Get this presentation, Excel spreadsheet, &amp; T-SQL code at </a:t>
            </a:r>
          </a:p>
          <a:p>
            <a:pPr marL="0" indent="0">
              <a:buNone/>
            </a:pPr>
            <a:r>
              <a:rPr lang="en-US" sz="6600" dirty="0">
                <a:hlinkClick r:id="rId4"/>
              </a:rPr>
              <a:t>https://github.com/SQLXL/SQLXL</a:t>
            </a:r>
            <a:endParaRPr lang="en-US" sz="6600" dirty="0"/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7B214AAB-45C3-3EC9-245B-ACAF20DC4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212473"/>
            <a:ext cx="3635955" cy="2102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8084F-8704-4267-E333-97AB99C999FC}"/>
              </a:ext>
            </a:extLst>
          </p:cNvPr>
          <p:cNvSpPr txBox="1"/>
          <p:nvPr/>
        </p:nvSpPr>
        <p:spPr>
          <a:xfrm>
            <a:off x="8571474" y="949740"/>
            <a:ext cx="234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DB06E"/>
                </a:solidFill>
              </a:rPr>
              <a:t>SQLSaturday</a:t>
            </a:r>
            <a:r>
              <a:rPr lang="en-US" sz="2000" b="1" dirty="0">
                <a:solidFill>
                  <a:srgbClr val="0DB06E"/>
                </a:solidFill>
              </a:rPr>
              <a:t> #1086</a:t>
            </a:r>
          </a:p>
          <a:p>
            <a:pPr algn="ctr"/>
            <a:r>
              <a:rPr lang="en-US" sz="2000" b="1" dirty="0">
                <a:solidFill>
                  <a:srgbClr val="0DB06E"/>
                </a:solidFill>
              </a:rPr>
              <a:t>October 5</a:t>
            </a:r>
            <a:r>
              <a:rPr lang="en-US" sz="2000" b="1" baseline="30000" dirty="0">
                <a:solidFill>
                  <a:srgbClr val="0DB06E"/>
                </a:solidFill>
              </a:rPr>
              <a:t>th</a:t>
            </a:r>
            <a:r>
              <a:rPr lang="en-US" sz="2000" b="1" dirty="0">
                <a:solidFill>
                  <a:srgbClr val="0DB06E"/>
                </a:solidFill>
              </a:rPr>
              <a:t>, 2024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7B20C8-E136-CB64-666A-EE18D914F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28" y="100584"/>
            <a:ext cx="4486656" cy="2523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8CC1B-22D6-5202-A9DA-93B3B43C6A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11" t="3837"/>
          <a:stretch/>
        </p:blipFill>
        <p:spPr>
          <a:xfrm>
            <a:off x="8151721" y="2734056"/>
            <a:ext cx="3182112" cy="30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052378B-CBB1-ACC0-7D5B-4D767E5F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Is Index Tuning the Right Answer?</a:t>
            </a:r>
          </a:p>
        </p:txBody>
      </p:sp>
      <p:pic>
        <p:nvPicPr>
          <p:cNvPr id="7" name="Content Placeholder 6" descr="Checklist">
            <a:extLst>
              <a:ext uri="{FF2B5EF4-FFF2-40B4-BE49-F238E27FC236}">
                <a16:creationId xmlns:a16="http://schemas.microsoft.com/office/drawing/2014/main" id="{937735F4-9D20-1CF5-0956-7C66BBB2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4368" y="0"/>
            <a:ext cx="6345936" cy="7292259"/>
          </a:xfr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563E73B-7B2C-C128-011C-59CA00147950}"/>
              </a:ext>
            </a:extLst>
          </p:cNvPr>
          <p:cNvSpPr txBox="1">
            <a:spLocks/>
          </p:cNvSpPr>
          <p:nvPr/>
        </p:nvSpPr>
        <p:spPr>
          <a:xfrm>
            <a:off x="872" y="447039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rgbClr val="00B050"/>
                </a:solidFill>
              </a:rPr>
              <a:t>Yes	11</a:t>
            </a:r>
          </a:p>
          <a:p>
            <a:r>
              <a:rPr lang="en-US" sz="5400" dirty="0"/>
              <a:t>No	0</a:t>
            </a:r>
          </a:p>
          <a:p>
            <a:endParaRPr lang="en-US" sz="5400" dirty="0"/>
          </a:p>
          <a:p>
            <a:r>
              <a:rPr lang="en-US" sz="5400" dirty="0"/>
              <a:t>Let’s tune indexes!</a:t>
            </a:r>
          </a:p>
        </p:txBody>
      </p:sp>
    </p:spTree>
    <p:extLst>
      <p:ext uri="{BB962C8B-B14F-4D97-AF65-F5344CB8AC3E}">
        <p14:creationId xmlns:p14="http://schemas.microsoft.com/office/powerpoint/2010/main" val="213176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7632191" cy="6410960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Your </a:t>
            </a:r>
            <a:r>
              <a:rPr lang="en-US" dirty="0"/>
              <a:t>monitoring tool may have some answers</a:t>
            </a:r>
          </a:p>
          <a:p>
            <a:r>
              <a:rPr lang="en-US" dirty="0"/>
              <a:t>If not - boatloads of SQL community scripts</a:t>
            </a:r>
          </a:p>
          <a:p>
            <a:r>
              <a:rPr lang="en-US" dirty="0"/>
              <a:t>Search, download, &amp; execute each script</a:t>
            </a:r>
          </a:p>
          <a:p>
            <a:r>
              <a:rPr lang="en-US" dirty="0"/>
              <a:t>Copy &amp; paste results to spreadsheet(s)</a:t>
            </a:r>
          </a:p>
          <a:p>
            <a:r>
              <a:rPr lang="en-US" dirty="0"/>
              <a:t>Relate results by table &amp; index </a:t>
            </a:r>
          </a:p>
          <a:p>
            <a:r>
              <a:rPr lang="en-US" dirty="0"/>
              <a:t>Figure out actions to take</a:t>
            </a:r>
          </a:p>
          <a:p>
            <a:r>
              <a:rPr lang="en-US" dirty="0"/>
              <a:t>“Divine” priorities </a:t>
            </a:r>
          </a:p>
          <a:p>
            <a:r>
              <a:rPr lang="en-US" dirty="0"/>
              <a:t>Allow for </a:t>
            </a: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tuning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Indexes - Legacy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76D4-EF86-AC50-C6E6-844B46E5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192" y="737870"/>
            <a:ext cx="4343400" cy="58293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Tuning Indexes - New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Principle (or the “80/20 Rule”)</a:t>
            </a:r>
          </a:p>
          <a:p>
            <a:pPr lvl="1"/>
            <a:r>
              <a:rPr lang="en-US" dirty="0"/>
              <a:t>“</a:t>
            </a:r>
            <a:r>
              <a:rPr lang="en-US" sz="3600" b="1" dirty="0">
                <a:solidFill>
                  <a:srgbClr val="1B9D43"/>
                </a:solidFill>
              </a:rPr>
              <a:t>80%</a:t>
            </a:r>
            <a:r>
              <a:rPr lang="en-US" dirty="0"/>
              <a:t> of results from </a:t>
            </a:r>
            <a:r>
              <a:rPr lang="en-US" sz="3600" b="1" dirty="0">
                <a:solidFill>
                  <a:srgbClr val="C00000"/>
                </a:solidFill>
              </a:rPr>
              <a:t>20%</a:t>
            </a:r>
            <a:r>
              <a:rPr lang="en-US" dirty="0"/>
              <a:t> of effort”</a:t>
            </a:r>
          </a:p>
          <a:p>
            <a:r>
              <a:rPr lang="en-US" dirty="0"/>
              <a:t>SQL Server tracks index “hurts”</a:t>
            </a:r>
          </a:p>
          <a:p>
            <a:r>
              <a:rPr lang="en-US" dirty="0"/>
              <a:t>Find &amp; fix the biggest hurts first</a:t>
            </a:r>
          </a:p>
        </p:txBody>
      </p:sp>
      <p:pic>
        <p:nvPicPr>
          <p:cNvPr id="1026" name="Picture 2" descr="graph of pareto principle. - pareto principle stock illustrations">
            <a:extLst>
              <a:ext uri="{FF2B5EF4-FFF2-40B4-BE49-F238E27FC236}">
                <a16:creationId xmlns:a16="http://schemas.microsoft.com/office/drawing/2014/main" id="{FC407A7A-091B-3A17-0070-9EB49F01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39" y="1882528"/>
            <a:ext cx="6195060" cy="49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5829301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Hurt Priority Findings</a:t>
            </a:r>
          </a:p>
        </p:txBody>
      </p:sp>
      <p:pic>
        <p:nvPicPr>
          <p:cNvPr id="3076" name="Picture 4" descr="elderly woman looking surprised - awestruck adult stock pictures, royalty-free photos &amp; images">
            <a:extLst>
              <a:ext uri="{FF2B5EF4-FFF2-40B4-BE49-F238E27FC236}">
                <a16:creationId xmlns:a16="http://schemas.microsoft.com/office/drawing/2014/main" id="{4B20731A-A011-0D31-36AA-450E293D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64" y="1124712"/>
            <a:ext cx="58293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SQLXL spreadsheet</a:t>
            </a:r>
          </a:p>
          <a:p>
            <a:r>
              <a:rPr lang="en-US" dirty="0"/>
              <a:t>Create and execute procedures</a:t>
            </a:r>
          </a:p>
          <a:p>
            <a:r>
              <a:rPr lang="en-US" dirty="0"/>
              <a:t>Button click to load results to spreadsheet</a:t>
            </a:r>
          </a:p>
          <a:p>
            <a:r>
              <a:rPr lang="en-US" dirty="0"/>
              <a:t>Review biggest hurts</a:t>
            </a:r>
          </a:p>
          <a:p>
            <a:r>
              <a:rPr lang="en-US" dirty="0"/>
              <a:t>Implement prescriptions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Start? - </a:t>
            </a:r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42145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Metrics - Index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390533"/>
              </p:ext>
            </p:extLst>
          </p:nvPr>
        </p:nvGraphicFramePr>
        <p:xfrm>
          <a:off x="0" y="450585"/>
          <a:ext cx="12192000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512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571488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4074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Large Objects (LOB)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Index action waited for another </a:t>
            </a:r>
            <a:br>
              <a:rPr lang="en-US" dirty="0"/>
            </a:br>
            <a:r>
              <a:rPr lang="en-US" dirty="0"/>
              <a:t>SQL activity to complete</a:t>
            </a:r>
          </a:p>
          <a:p>
            <a:r>
              <a:rPr lang="en-US" dirty="0"/>
              <a:t>Measures: counts &amp; time spent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39"/>
            <a:ext cx="2474978" cy="641095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9A318-8DC9-6628-4A61-7C0DE9AB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88" y="894079"/>
            <a:ext cx="3659892" cy="5516881"/>
          </a:xfrm>
          <a:prstGeom prst="rect">
            <a:avLst/>
          </a:prstGeom>
          <a:effectLst>
            <a:glow rad="101600">
              <a:schemeClr val="accent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 of locks &amp; lock promotions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lock memory</a:t>
            </a:r>
          </a:p>
          <a:p>
            <a:pPr lvl="1"/>
            <a:r>
              <a:rPr lang="en-US" dirty="0"/>
              <a:t>more blocking</a:t>
            </a:r>
          </a:p>
          <a:p>
            <a:pPr lvl="1"/>
            <a:r>
              <a:rPr lang="en-US" dirty="0"/>
              <a:t>more CPU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28" y="2697480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Inserted / updated data won’t fit</a:t>
            </a:r>
            <a:br>
              <a:rPr lang="en-US" dirty="0"/>
            </a:br>
            <a:r>
              <a:rPr lang="en-US" dirty="0"/>
              <a:t>into existing data page</a:t>
            </a:r>
          </a:p>
          <a:p>
            <a:pPr lvl="1"/>
            <a:r>
              <a:rPr lang="en-US" dirty="0"/>
              <a:t>create new page</a:t>
            </a:r>
          </a:p>
          <a:p>
            <a:pPr lvl="1"/>
            <a:r>
              <a:rPr lang="en-US" dirty="0"/>
              <a:t>splinter data between pages</a:t>
            </a:r>
          </a:p>
          <a:p>
            <a:r>
              <a:rPr lang="en-US" dirty="0"/>
              <a:t>Measure: counts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714081"/>
            <a:ext cx="3901440" cy="58521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pages marked for cleanup</a:t>
            </a:r>
          </a:p>
          <a:p>
            <a:r>
              <a:rPr lang="en-US" dirty="0"/>
              <a:t>Measure: counts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3198921"/>
            <a:ext cx="5266944" cy="35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39836B-9705-9AAC-37CA-66A5273A63F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45" y="1143000"/>
            <a:ext cx="4572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867DCB5-474F-4BDB-1D8C-552E231CCF9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645" y="1143000"/>
            <a:ext cx="4572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3C15131-6793-5162-DE06-BB6D0478E42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37" y="2843784"/>
            <a:ext cx="3657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1E1A9CC-9428-6C5F-0DC0-83F8A7EA074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37" y="2843784"/>
            <a:ext cx="3657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2C96FA5-D3EC-0E57-B04C-80AFDB7BC1D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5" y="4379976"/>
            <a:ext cx="2743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C885A16C-DC31-6692-5A08-CC75DDBE3D4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45" y="4301966"/>
            <a:ext cx="2743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F5A20988-EF48-0576-7B4D-5CC1B96CA96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445" y="4301966"/>
            <a:ext cx="2743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2CB7F3BB-661F-FE84-8DA4-A7DECF17E73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9EA74D06-B13C-D921-DAFB-15211027EC0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47C7690B-638D-3D89-433D-C4986C0ACA1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0A1E6C87-D1E0-F172-7968-BFCF0F83075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6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2B288DD5-102D-B1BD-6968-C29E1BC283A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C9AA38-579B-FB8B-856B-43651230C6ED}"/>
              </a:ext>
            </a:extLst>
          </p:cNvPr>
          <p:cNvSpPr txBox="1"/>
          <p:nvPr/>
        </p:nvSpPr>
        <p:spPr>
          <a:xfrm>
            <a:off x="2260344" y="215658"/>
            <a:ext cx="767131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Please Thank Our Sponsors!</a:t>
            </a:r>
          </a:p>
        </p:txBody>
      </p:sp>
    </p:spTree>
    <p:extLst>
      <p:ext uri="{BB962C8B-B14F-4D97-AF65-F5344CB8AC3E}">
        <p14:creationId xmlns:p14="http://schemas.microsoft.com/office/powerpoint/2010/main" val="46390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</a:t>
            </a:r>
            <a:r>
              <a:rPr lang="en-US" u="sng" dirty="0"/>
              <a:t>single</a:t>
            </a:r>
            <a:r>
              <a:rPr lang="en-US" dirty="0"/>
              <a:t> query</a:t>
            </a:r>
          </a:p>
          <a:p>
            <a:r>
              <a:rPr lang="en-US" dirty="0"/>
              <a:t>Measures:</a:t>
            </a:r>
          </a:p>
          <a:p>
            <a:pPr lvl="1"/>
            <a:r>
              <a:rPr lang="en-US" dirty="0"/>
              <a:t>Count of executions</a:t>
            </a:r>
          </a:p>
          <a:p>
            <a:pPr lvl="1"/>
            <a:r>
              <a:rPr lang="en-US" dirty="0"/>
              <a:t>Query cost estimate</a:t>
            </a:r>
          </a:p>
          <a:p>
            <a:pPr lvl="1"/>
            <a:r>
              <a:rPr lang="en-US" dirty="0"/>
              <a:t>Estimated query cost savings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 &amp;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2" y="1527048"/>
            <a:ext cx="4147312" cy="4147312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C00000"/>
                </a:solidFill>
              </a:rPr>
              <a:t>Only</a:t>
            </a:r>
            <a:r>
              <a:rPr lang="en-US" dirty="0"/>
              <a:t> considers nonclustered, rowstore, disk-based indexes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No</a:t>
            </a:r>
            <a:r>
              <a:rPr lang="en-US" sz="2400" dirty="0"/>
              <a:t> clustered, columnstore, partitioned, compressed, XML, spatial, full-text,</a:t>
            </a:r>
            <a:br>
              <a:rPr lang="en-US" sz="2400" dirty="0"/>
            </a:br>
            <a:r>
              <a:rPr lang="en-US" sz="2400" dirty="0"/>
              <a:t>hash, unique, filtered, materialized views …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index add/change/delete/rebuild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Key column selectivity ignored, keys listed by table column creation order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Query metrics are not updated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accessed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 ratio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knowledge of existing indexes or other recommendations - creates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(“simple”)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returned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inequality predicates only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nonclustered columnstore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3074" name="Picture 2" descr="man reading document with magnifying glass - fine print stock pictures, royalty-free photos &amp; images">
            <a:extLst>
              <a:ext uri="{FF2B5EF4-FFF2-40B4-BE49-F238E27FC236}">
                <a16:creationId xmlns:a16="http://schemas.microsoft.com/office/drawing/2014/main" id="{EE6934E8-6E89-FA84-6E03-F6057D6B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93" y="1444751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to table &amp; index data</a:t>
            </a:r>
          </a:p>
          <a:p>
            <a:r>
              <a:rPr lang="en-US" dirty="0"/>
              <a:t>Measure: counts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 &amp; blocking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39"/>
            <a:ext cx="9717024" cy="6410959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Proportion of table / index / 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pPr>
              <a:tabLst>
                <a:tab pos="4572000" algn="r"/>
              </a:tabLst>
            </a:pPr>
            <a:r>
              <a:rPr lang="en-US" dirty="0"/>
              <a:t>Measure: ratio of</a:t>
            </a:r>
          </a:p>
          <a:p>
            <a:pPr marL="969963" indent="-914400">
              <a:buNone/>
              <a:tabLst>
                <a:tab pos="4572000" algn="r"/>
              </a:tabLst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pages in memory</a:t>
            </a:r>
            <a:r>
              <a:rPr lang="en-US" dirty="0"/>
              <a:t>	</a:t>
            </a:r>
          </a:p>
          <a:p>
            <a:pPr marL="573088" indent="-573088">
              <a:buNone/>
              <a:tabLst>
                <a:tab pos="4572000" algn="r"/>
              </a:tabLst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allocated reserved pages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physical reads</a:t>
            </a:r>
          </a:p>
          <a:p>
            <a:pPr lvl="1"/>
            <a:r>
              <a:rPr lang="en-US" dirty="0"/>
              <a:t>more locking &amp; blocking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333488" y="2112264"/>
            <a:ext cx="5710827" cy="450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30727C-4359-FEF0-93CA-58EE20EBE163}"/>
              </a:ext>
            </a:extLst>
          </p:cNvPr>
          <p:cNvCxnSpPr/>
          <p:nvPr/>
        </p:nvCxnSpPr>
        <p:spPr>
          <a:xfrm>
            <a:off x="3133344" y="2441448"/>
            <a:ext cx="35844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39"/>
            <a:ext cx="9717024" cy="641095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include:</a:t>
            </a:r>
          </a:p>
          <a:p>
            <a:pPr lvl="1"/>
            <a:r>
              <a:rPr lang="en-US" dirty="0"/>
              <a:t>Transaction Locks &amp; Exclusive Latches</a:t>
            </a:r>
          </a:p>
          <a:p>
            <a:pPr lvl="1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Sequence/identity generation</a:t>
            </a:r>
          </a:p>
          <a:p>
            <a:pPr lvl="1"/>
            <a:r>
              <a:rPr lang="en-US" dirty="0"/>
              <a:t>Splits &amp; merges</a:t>
            </a:r>
          </a:p>
          <a:p>
            <a:pPr lvl="1"/>
            <a:r>
              <a:rPr lang="en-US" dirty="0"/>
              <a:t>Deletes &amp; Ghost cleanup</a:t>
            </a:r>
          </a:p>
          <a:p>
            <a:pPr lvl="1"/>
            <a:r>
              <a:rPr lang="en-US" dirty="0"/>
              <a:t>Log file I/O</a:t>
            </a:r>
          </a:p>
          <a:p>
            <a:pPr lvl="1"/>
            <a:r>
              <a:rPr lang="en-US" dirty="0"/>
              <a:t>Data file I/O</a:t>
            </a:r>
          </a:p>
          <a:p>
            <a:pPr lvl="1"/>
            <a:r>
              <a:rPr lang="en-US" dirty="0"/>
              <a:t>Change/History Table inserts</a:t>
            </a:r>
          </a:p>
          <a:p>
            <a:pPr lvl="1"/>
            <a:r>
              <a:rPr lang="en-US" dirty="0"/>
              <a:t>Replica synching</a:t>
            </a:r>
          </a:p>
          <a:p>
            <a:r>
              <a:rPr lang="en-US" dirty="0"/>
              <a:t>Measure: ratio of </a:t>
            </a:r>
            <a:r>
              <a:rPr lang="en-US" dirty="0">
                <a:solidFill>
                  <a:srgbClr val="0070C0"/>
                </a:solidFill>
              </a:rPr>
              <a:t>reads</a:t>
            </a:r>
            <a:r>
              <a:rPr lang="en-US" dirty="0"/>
              <a:t> / </a:t>
            </a:r>
            <a:r>
              <a:rPr lang="en-US" dirty="0">
                <a:solidFill>
                  <a:srgbClr val="0070C0"/>
                </a:solidFill>
              </a:rPr>
              <a:t>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699" y="2953512"/>
            <a:ext cx="5092014" cy="33912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410958"/>
          </a:xfrm>
        </p:spPr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</a:t>
            </a:r>
          </a:p>
          <a:p>
            <a:pPr lvl="2"/>
            <a:r>
              <a:rPr lang="en-US" dirty="0"/>
              <a:t>if index keys match ORDER BY</a:t>
            </a:r>
          </a:p>
          <a:p>
            <a:r>
              <a:rPr lang="en-US" dirty="0"/>
              <a:t>Measure: count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 &amp; blocking</a:t>
            </a:r>
          </a:p>
          <a:p>
            <a:pPr lvl="1"/>
            <a:r>
              <a:rPr lang="en-US" dirty="0"/>
              <a:t>less memory for queries</a:t>
            </a:r>
            <a:br>
              <a:rPr lang="en-US" dirty="0"/>
            </a:br>
            <a:r>
              <a:rPr lang="en-US" dirty="0"/>
              <a:t>and data cache</a:t>
            </a:r>
          </a:p>
          <a:p>
            <a:r>
              <a:rPr lang="en-US" dirty="0"/>
              <a:t>Note: Columnstore index </a:t>
            </a:r>
            <a:br>
              <a:rPr lang="en-US" dirty="0"/>
            </a:br>
            <a:r>
              <a:rPr lang="en-US" dirty="0"/>
              <a:t>is scan only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222" y="447039"/>
            <a:ext cx="4324778" cy="64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 &amp; blocking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39"/>
            <a:ext cx="2474978" cy="641095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443557"/>
            <a:ext cx="4706112" cy="70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pPr lvl="1"/>
            <a:r>
              <a:rPr lang="en-US" dirty="0"/>
              <a:t>pointers created to maintain data order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 &amp; blocking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20000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</a:t>
            </a:r>
            <a:r>
              <a:rPr lang="en-US" dirty="0"/>
              <a:t>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LOB</a:t>
            </a:r>
          </a:p>
          <a:p>
            <a:pPr lvl="1"/>
            <a:r>
              <a:rPr lang="en-US" dirty="0"/>
              <a:t>writes</a:t>
            </a:r>
          </a:p>
          <a:p>
            <a:pPr lvl="1"/>
            <a:r>
              <a:rPr lang="en-US" dirty="0"/>
              <a:t>reads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48" y="737365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8EDB2-228C-ABDB-E521-1DF71B6D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54" y="1307592"/>
            <a:ext cx="11757091" cy="5550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7403638-C11A-1AAD-7382-0B918F0A483A}"/>
              </a:ext>
            </a:extLst>
          </p:cNvPr>
          <p:cNvSpPr txBox="1">
            <a:spLocks/>
          </p:cNvSpPr>
          <p:nvPr/>
        </p:nvSpPr>
        <p:spPr>
          <a:xfrm>
            <a:off x="938213" y="188265"/>
            <a:ext cx="5157787" cy="82391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Session Evaluation</a:t>
            </a:r>
            <a:br>
              <a:rPr lang="en-US" sz="3600" dirty="0"/>
            </a:br>
            <a:r>
              <a:rPr lang="en-US" sz="3600" dirty="0"/>
              <a:t>Win 6x$50 gift card</a:t>
            </a:r>
            <a:r>
              <a:rPr lang="en-US" dirty="0"/>
              <a:t>	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CF16232-D20E-86C6-5C8B-7FDD3DB5F482}"/>
              </a:ext>
            </a:extLst>
          </p:cNvPr>
          <p:cNvSpPr txBox="1">
            <a:spLocks/>
          </p:cNvSpPr>
          <p:nvPr/>
        </p:nvSpPr>
        <p:spPr>
          <a:xfrm>
            <a:off x="6270625" y="188265"/>
            <a:ext cx="5183188" cy="82391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Event Evaluation</a:t>
            </a:r>
            <a:br>
              <a:rPr lang="en-US" sz="3600" dirty="0"/>
            </a:br>
            <a:r>
              <a:rPr lang="en-US" sz="3600" dirty="0"/>
              <a:t>Win $100 gift card</a:t>
            </a:r>
          </a:p>
        </p:txBody>
      </p:sp>
    </p:spTree>
    <p:extLst>
      <p:ext uri="{BB962C8B-B14F-4D97-AF65-F5344CB8AC3E}">
        <p14:creationId xmlns:p14="http://schemas.microsoft.com/office/powerpoint/2010/main" val="130907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pPr lvl="1"/>
            <a:r>
              <a:rPr lang="en-US" dirty="0"/>
              <a:t>Apply hurt weighting factor</a:t>
            </a:r>
          </a:p>
          <a:p>
            <a:r>
              <a:rPr lang="en-US" dirty="0"/>
              <a:t>Total up all weighted metrics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 Using Weights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500" y="447040"/>
            <a:ext cx="4273973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21 (4%) prioritized tables makes sense, but …</a:t>
            </a:r>
          </a:p>
          <a:p>
            <a:r>
              <a:rPr lang="en-US" dirty="0"/>
              <a:t>What do we do to make the hurt go away?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What do We Do?</a:t>
            </a:r>
          </a:p>
        </p:txBody>
      </p:sp>
      <p:pic>
        <p:nvPicPr>
          <p:cNvPr id="1026" name="Picture 2" descr="stairway to heaven - stairs to success stock pictures, royalty-free photos &amp; images">
            <a:extLst>
              <a:ext uri="{FF2B5EF4-FFF2-40B4-BE49-F238E27FC236}">
                <a16:creationId xmlns:a16="http://schemas.microsoft.com/office/drawing/2014/main" id="{0D5153F6-9C9A-51BB-CE12-1C4C3772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68" y="539496"/>
            <a:ext cx="4416933" cy="624287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Prescriptions!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 - Demo</a:t>
            </a:r>
          </a:p>
        </p:txBody>
      </p:sp>
    </p:spTree>
    <p:extLst>
      <p:ext uri="{BB962C8B-B14F-4D97-AF65-F5344CB8AC3E}">
        <p14:creationId xmlns:p14="http://schemas.microsoft.com/office/powerpoint/2010/main" val="4849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100+ table and index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into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do We Do?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14" y="441508"/>
            <a:ext cx="5128583" cy="642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 – Prescription Categories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65088"/>
              </p:ext>
            </p:extLst>
          </p:nvPr>
        </p:nvGraphicFramePr>
        <p:xfrm>
          <a:off x="938784" y="685800"/>
          <a:ext cx="10021824" cy="598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989320">
                <a:tc>
                  <a:txBody>
                    <a:bodyPr/>
                    <a:lstStyle/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Index covering foreign key constraint (exec parameter)</a:t>
            </a:r>
          </a:p>
          <a:p>
            <a:pPr lvl="1"/>
            <a:r>
              <a:rPr lang="en-US" dirty="0"/>
              <a:t>Specials - in-memory, full-text, spatial, XML, columnstore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Internal Tables</a:t>
            </a:r>
          </a:p>
          <a:p>
            <a:pPr lvl="1"/>
            <a:r>
              <a:rPr lang="en-US" dirty="0"/>
              <a:t>Required by others</a:t>
            </a:r>
          </a:p>
          <a:p>
            <a:pPr lvl="2"/>
            <a:r>
              <a:rPr lang="en-US" dirty="0"/>
              <a:t>e.g. unique index </a:t>
            </a:r>
            <a:br>
              <a:rPr lang="en-US" dirty="0"/>
            </a:br>
            <a:r>
              <a:rPr lang="en-US" dirty="0"/>
              <a:t>supporting full-text </a:t>
            </a:r>
            <a:br>
              <a:rPr lang="en-US" dirty="0"/>
            </a:br>
            <a:r>
              <a:rPr lang="en-US" dirty="0"/>
              <a:t>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477" y="3486679"/>
            <a:ext cx="5753523" cy="3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  <a:br>
              <a:rPr lang="en-US" dirty="0"/>
            </a:br>
            <a:r>
              <a:rPr lang="en-US" dirty="0"/>
              <a:t>updatable nonclustered columnstore</a:t>
            </a:r>
          </a:p>
          <a:p>
            <a:r>
              <a:rPr lang="en-US" dirty="0"/>
              <a:t>Replace existing nonclustered </a:t>
            </a:r>
            <a:br>
              <a:rPr lang="en-US" dirty="0"/>
            </a:br>
            <a:r>
              <a:rPr lang="en-US" dirty="0"/>
              <a:t>rowstore indexes</a:t>
            </a:r>
          </a:p>
          <a:p>
            <a:pPr lvl="1"/>
            <a:r>
              <a:rPr lang="en-US" dirty="0"/>
              <a:t>Low usage</a:t>
            </a:r>
          </a:p>
          <a:p>
            <a:pPr lvl="1"/>
            <a:r>
              <a:rPr lang="en-US" dirty="0"/>
              <a:t>Low read/write ratio</a:t>
            </a:r>
          </a:p>
          <a:p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60" y="1006201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constraints (exec parameter)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/>
              <a:t>Updatable nonclustered </a:t>
            </a:r>
            <a:r>
              <a:rPr lang="en-US" dirty="0" err="1"/>
              <a:t>columnstores</a:t>
            </a:r>
            <a:br>
              <a:rPr lang="en-US" dirty="0"/>
            </a:br>
            <a:r>
              <a:rPr lang="en-US" dirty="0"/>
              <a:t>(SQL 2016E+)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586554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nonclustered columnstore (parameter)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331720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3" action="ppaction://hlinkfile"/>
              </a:rPr>
              <a:t>linkedin.com/in/</a:t>
            </a:r>
            <a:r>
              <a:rPr lang="en-US" dirty="0" err="1">
                <a:hlinkClick r:id="rId3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4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1984 - Executed first SQL statement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SQL Server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</a:t>
            </a:r>
            <a:br>
              <a:rPr lang="en-US" dirty="0"/>
            </a:br>
            <a:r>
              <a:rPr lang="en-US" dirty="0"/>
              <a:t>Oracle 2</a:t>
            </a:r>
          </a:p>
          <a:p>
            <a:endParaRPr lang="en-US" dirty="0"/>
          </a:p>
          <a:p>
            <a:r>
              <a:rPr lang="en-US" dirty="0"/>
              <a:t>Ask questions at any time!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75895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Synergies &amp; overlaps</a:t>
            </a:r>
          </a:p>
          <a:p>
            <a:pPr lvl="1"/>
            <a:r>
              <a:rPr lang="en-US" dirty="0"/>
              <a:t>Disabled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889596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Refresh index statistics with</a:t>
            </a:r>
          </a:p>
          <a:p>
            <a:pPr lvl="1"/>
            <a:r>
              <a:rPr lang="en-US" dirty="0"/>
              <a:t>row modification counts </a:t>
            </a:r>
          </a:p>
          <a:p>
            <a:pPr lvl="1"/>
            <a:r>
              <a:rPr lang="en-US" dirty="0"/>
              <a:t>row count not matching table row count</a:t>
            </a:r>
          </a:p>
          <a:p>
            <a:r>
              <a:rPr lang="en-US" dirty="0"/>
              <a:t>Rebuild / reorganize </a:t>
            </a:r>
            <a:r>
              <a:rPr lang="en-US" dirty="0" err="1"/>
              <a:t>columnstores</a:t>
            </a:r>
            <a:r>
              <a:rPr lang="en-US" dirty="0"/>
              <a:t> with </a:t>
            </a:r>
          </a:p>
          <a:p>
            <a:pPr lvl="1"/>
            <a:r>
              <a:rPr lang="en-US" dirty="0"/>
              <a:t>delta stores (update, delete)</a:t>
            </a:r>
          </a:p>
          <a:p>
            <a:pPr lvl="1"/>
            <a:r>
              <a:rPr lang="en-US" dirty="0"/>
              <a:t>multiple undersized </a:t>
            </a:r>
            <a:r>
              <a:rPr lang="en-US" dirty="0" err="1"/>
              <a:t>rowgroups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56" y="3282696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Rowstore index - additional key(s) 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  <a:p>
            <a:pPr lvl="1"/>
            <a:r>
              <a:rPr lang="en-US" dirty="0"/>
              <a:t>Index partition not match table partition</a:t>
            </a:r>
          </a:p>
          <a:p>
            <a:pPr lvl="1"/>
            <a:r>
              <a:rPr lang="en-US" dirty="0"/>
              <a:t>Collation mismatch</a:t>
            </a:r>
          </a:p>
          <a:p>
            <a:pPr lvl="1"/>
            <a:r>
              <a:rPr lang="en-US" dirty="0"/>
              <a:t>Page / row locking not enabled</a:t>
            </a:r>
          </a:p>
          <a:p>
            <a:pPr lvl="1"/>
            <a:r>
              <a:rPr lang="en-US" dirty="0"/>
              <a:t>Clustered rowstore index not “NUSE”</a:t>
            </a:r>
          </a:p>
          <a:p>
            <a:pPr lvl="2"/>
            <a:r>
              <a:rPr lang="en-US" b="1" u="sng" dirty="0"/>
              <a:t>N</a:t>
            </a:r>
            <a:r>
              <a:rPr lang="en-US" dirty="0"/>
              <a:t>arrow</a:t>
            </a:r>
          </a:p>
          <a:p>
            <a:pPr lvl="2"/>
            <a:r>
              <a:rPr lang="en-US" b="1" u="sng" dirty="0"/>
              <a:t>U</a:t>
            </a:r>
            <a:r>
              <a:rPr lang="en-US" dirty="0"/>
              <a:t>nique</a:t>
            </a:r>
          </a:p>
          <a:p>
            <a:pPr lvl="2"/>
            <a:r>
              <a:rPr lang="en-US" b="1" u="sng" dirty="0"/>
              <a:t>S</a:t>
            </a:r>
            <a:r>
              <a:rPr lang="en-US" dirty="0"/>
              <a:t>tatic</a:t>
            </a:r>
          </a:p>
          <a:p>
            <a:pPr lvl="2"/>
            <a:r>
              <a:rPr lang="en-US" b="1" u="sng" dirty="0"/>
              <a:t>E</a:t>
            </a:r>
            <a:r>
              <a:rPr lang="en-US" dirty="0"/>
              <a:t>ver increasing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39" y="2804193"/>
            <a:ext cx="5530061" cy="4043857"/>
          </a:xfrm>
          <a:prstGeom prst="rect">
            <a:avLst/>
          </a:prstGeom>
          <a:noFill/>
          <a:scene3d>
            <a:camera prst="orthographicFront">
              <a:rot lat="0" lon="110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Disable index and statistics maintenance jobs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Reduce metric resets</a:t>
            </a:r>
          </a:p>
          <a:p>
            <a:r>
              <a:rPr lang="en-US" dirty="0"/>
              <a:t>Weekly maintenance restart</a:t>
            </a:r>
          </a:p>
          <a:p>
            <a:r>
              <a:rPr lang="en-US" sz="2800" dirty="0"/>
              <a:t>At end of week 1 build “before” baseline</a:t>
            </a:r>
          </a:p>
          <a:p>
            <a:r>
              <a:rPr lang="en-US" dirty="0"/>
              <a:t>Apply prescriptions to 4% of tables (21)</a:t>
            </a:r>
          </a:p>
          <a:p>
            <a:r>
              <a:rPr lang="en-US" sz="2800" dirty="0"/>
              <a:t>Weekly maintenance restart</a:t>
            </a:r>
          </a:p>
          <a:p>
            <a:r>
              <a:rPr lang="en-US" dirty="0"/>
              <a:t>End of week 2 capture “after” statistics</a:t>
            </a:r>
            <a:endParaRPr lang="en-US" sz="2800" dirty="0"/>
          </a:p>
          <a:p>
            <a:r>
              <a:rPr lang="en-US" sz="2800" dirty="0"/>
              <a:t>Compare week 2 over week 1 </a:t>
            </a:r>
            <a:r>
              <a:rPr lang="en-US" dirty="0"/>
              <a:t>results</a:t>
            </a:r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Implement Prescriptions &amp; Measure Improvement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254240" y="832104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230688" algn="l"/>
              </a:tabLst>
            </a:pPr>
            <a:r>
              <a:rPr lang="en-US" b="1" dirty="0">
                <a:solidFill>
                  <a:srgbClr val="FF0000"/>
                </a:solidFill>
              </a:rPr>
              <a:t>RESOURCE_SEMAPHORE		</a:t>
            </a:r>
            <a:r>
              <a:rPr lang="en-US" b="1" dirty="0">
                <a:solidFill>
                  <a:srgbClr val="00B050"/>
                </a:solidFill>
              </a:rPr>
              <a:t>-71%</a:t>
            </a:r>
            <a:endParaRPr lang="en-US" dirty="0">
              <a:solidFill>
                <a:srgbClr val="00B050"/>
              </a:solidFill>
            </a:endParaRPr>
          </a:p>
          <a:p>
            <a:pPr>
              <a:tabLst>
                <a:tab pos="4230688" algn="l"/>
              </a:tabLst>
            </a:pPr>
            <a:r>
              <a:rPr lang="en-US" b="1" dirty="0">
                <a:solidFill>
                  <a:srgbClr val="FF0000"/>
                </a:solidFill>
              </a:rPr>
              <a:t>THREADPOOL		</a:t>
            </a:r>
            <a:r>
              <a:rPr lang="en-US" b="1" dirty="0">
                <a:solidFill>
                  <a:srgbClr val="00B050"/>
                </a:solidFill>
              </a:rPr>
              <a:t>-67%</a:t>
            </a:r>
            <a:endParaRPr lang="en-US" dirty="0">
              <a:solidFill>
                <a:srgbClr val="00B050"/>
              </a:solidFill>
            </a:endParaRPr>
          </a:p>
          <a:p>
            <a:pPr>
              <a:tabLst>
                <a:tab pos="4230688" algn="l"/>
              </a:tabLst>
            </a:pPr>
            <a:r>
              <a:rPr lang="en-US" dirty="0"/>
              <a:t>SOS_SCHEDULER_YIELD		</a:t>
            </a:r>
            <a:r>
              <a:rPr lang="en-US" b="1" dirty="0">
                <a:solidFill>
                  <a:srgbClr val="00B050"/>
                </a:solidFill>
              </a:rPr>
              <a:t>-63%</a:t>
            </a:r>
            <a:endParaRPr lang="en-US" dirty="0">
              <a:solidFill>
                <a:srgbClr val="00B050"/>
              </a:solidFill>
            </a:endParaRPr>
          </a:p>
          <a:p>
            <a:pPr>
              <a:tabLst>
                <a:tab pos="4230688" algn="l"/>
              </a:tabLst>
            </a:pPr>
            <a:r>
              <a:rPr lang="en-US" dirty="0"/>
              <a:t>LCK_* &amp; PAGELATCH_*		</a:t>
            </a:r>
            <a:r>
              <a:rPr lang="en-US" b="1" dirty="0">
                <a:solidFill>
                  <a:srgbClr val="00B050"/>
                </a:solidFill>
              </a:rPr>
              <a:t>-52%</a:t>
            </a:r>
          </a:p>
          <a:p>
            <a:pPr>
              <a:tabLst>
                <a:tab pos="4230688" algn="l"/>
              </a:tabLst>
            </a:pPr>
            <a:r>
              <a:rPr lang="en-US" dirty="0"/>
              <a:t>Waits - times &amp; counts		</a:t>
            </a:r>
            <a:r>
              <a:rPr lang="en-US" b="1" dirty="0">
                <a:solidFill>
                  <a:srgbClr val="00B050"/>
                </a:solidFill>
              </a:rPr>
              <a:t>-77%</a:t>
            </a:r>
            <a:endParaRPr lang="en-US" dirty="0">
              <a:solidFill>
                <a:srgbClr val="00B050"/>
              </a:solidFill>
            </a:endParaRPr>
          </a:p>
          <a:p>
            <a:pPr>
              <a:tabLst>
                <a:tab pos="4230688" algn="l"/>
              </a:tabLst>
            </a:pPr>
            <a:r>
              <a:rPr lang="en-US" dirty="0"/>
              <a:t>Locks - count, promotions		</a:t>
            </a:r>
            <a:r>
              <a:rPr lang="en-US" b="1" dirty="0">
                <a:solidFill>
                  <a:srgbClr val="00B050"/>
                </a:solidFill>
              </a:rPr>
              <a:t>-62%</a:t>
            </a:r>
            <a:endParaRPr lang="en-US" dirty="0">
              <a:solidFill>
                <a:srgbClr val="00B050"/>
              </a:solidFill>
            </a:endParaRPr>
          </a:p>
          <a:p>
            <a:pPr>
              <a:tabLst>
                <a:tab pos="4230688" algn="l"/>
              </a:tabLst>
            </a:pPr>
            <a:r>
              <a:rPr lang="en-US" dirty="0"/>
              <a:t>Scans &amp; lookups		</a:t>
            </a:r>
            <a:r>
              <a:rPr lang="en-US" b="1" dirty="0">
                <a:solidFill>
                  <a:srgbClr val="00B050"/>
                </a:solidFill>
              </a:rPr>
              <a:t>-58%</a:t>
            </a:r>
            <a:endParaRPr lang="en-US" dirty="0">
              <a:solidFill>
                <a:srgbClr val="00B050"/>
              </a:solidFill>
            </a:endParaRPr>
          </a:p>
          <a:p>
            <a:pPr>
              <a:tabLst>
                <a:tab pos="4230688" algn="l"/>
              </a:tabLst>
            </a:pPr>
            <a:r>
              <a:rPr lang="en-US" dirty="0"/>
              <a:t>Read / Write ratio		</a:t>
            </a:r>
            <a:r>
              <a:rPr lang="en-US" b="1" dirty="0">
                <a:solidFill>
                  <a:srgbClr val="00B050"/>
                </a:solidFill>
              </a:rPr>
              <a:t>-47%</a:t>
            </a:r>
            <a:endParaRPr lang="en-US" dirty="0">
              <a:solidFill>
                <a:srgbClr val="00B050"/>
              </a:solidFill>
            </a:endParaRPr>
          </a:p>
          <a:p>
            <a:pPr>
              <a:tabLst>
                <a:tab pos="4230688" algn="l"/>
              </a:tabLst>
            </a:pPr>
            <a:r>
              <a:rPr lang="en-US" dirty="0"/>
              <a:t>Writes		</a:t>
            </a:r>
            <a:r>
              <a:rPr lang="en-US" b="1" dirty="0">
                <a:solidFill>
                  <a:srgbClr val="00B050"/>
                </a:solidFill>
              </a:rPr>
              <a:t>-43%</a:t>
            </a:r>
            <a:endParaRPr lang="en-US" dirty="0">
              <a:solidFill>
                <a:srgbClr val="00B050"/>
              </a:solidFill>
            </a:endParaRPr>
          </a:p>
          <a:p>
            <a:pPr>
              <a:tabLst>
                <a:tab pos="4230688" algn="l"/>
              </a:tabLst>
            </a:pPr>
            <a:r>
              <a:rPr lang="en-US" dirty="0"/>
              <a:t>Splits, merges, LOB		</a:t>
            </a:r>
            <a:r>
              <a:rPr lang="en-US" b="1" dirty="0">
                <a:solidFill>
                  <a:srgbClr val="00B050"/>
                </a:solidFill>
              </a:rPr>
              <a:t>-39%</a:t>
            </a:r>
            <a:endParaRPr lang="en-US" dirty="0">
              <a:solidFill>
                <a:srgbClr val="00B050"/>
              </a:solidFill>
            </a:endParaRPr>
          </a:p>
          <a:p>
            <a:pPr>
              <a:tabLst>
                <a:tab pos="4230688" algn="l"/>
              </a:tabLst>
            </a:pPr>
            <a:r>
              <a:rPr lang="en-US" dirty="0"/>
              <a:t>Buffer cache usage		</a:t>
            </a:r>
            <a:r>
              <a:rPr lang="en-US" b="1" dirty="0">
                <a:solidFill>
                  <a:srgbClr val="00B050"/>
                </a:solidFill>
              </a:rPr>
              <a:t>-</a:t>
            </a:r>
            <a:r>
              <a:rPr lang="en-US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00B050"/>
                </a:solidFill>
              </a:rPr>
              <a:t>0%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SQL Wait Improvements versus Previous Week</a:t>
            </a:r>
          </a:p>
        </p:txBody>
      </p:sp>
      <p:pic>
        <p:nvPicPr>
          <p:cNvPr id="4" name="Picture 2" descr="eurasian businesswoman on laptop celebrating in office - victory celebration office stock pictures, royalty-free photos &amp; images">
            <a:extLst>
              <a:ext uri="{FF2B5EF4-FFF2-40B4-BE49-F238E27FC236}">
                <a16:creationId xmlns:a16="http://schemas.microsoft.com/office/drawing/2014/main" id="{DE12250A-A46C-02AB-FA02-85B87765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36" y="447040"/>
            <a:ext cx="4779264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Capture the raw ingredients</a:t>
            </a:r>
          </a:p>
          <a:p>
            <a:pPr lvl="1"/>
            <a:r>
              <a:rPr lang="en-US" dirty="0"/>
              <a:t>89 DMVs &amp; DMFs, 925 columns</a:t>
            </a:r>
          </a:p>
          <a:p>
            <a:pPr lvl="2"/>
            <a:r>
              <a:rPr lang="en-US" dirty="0"/>
              <a:t>238 configurations &amp; settings</a:t>
            </a:r>
          </a:p>
          <a:p>
            <a:pPr lvl="2"/>
            <a:r>
              <a:rPr lang="en-US" dirty="0"/>
              <a:t>182 performance &amp; hurt metrics</a:t>
            </a:r>
          </a:p>
          <a:p>
            <a:r>
              <a:rPr lang="en-US" dirty="0"/>
              <a:t>38 seconds on client to:</a:t>
            </a:r>
          </a:p>
          <a:p>
            <a:pPr lvl="1"/>
            <a:r>
              <a:rPr lang="en-US" dirty="0"/>
              <a:t>Collect</a:t>
            </a:r>
          </a:p>
          <a:p>
            <a:pPr lvl="1"/>
            <a:r>
              <a:rPr lang="en-US" dirty="0"/>
              <a:t>Diagnose</a:t>
            </a:r>
          </a:p>
          <a:p>
            <a:pPr lvl="1"/>
            <a:r>
              <a:rPr lang="en-US" dirty="0"/>
              <a:t>Prescribe</a:t>
            </a:r>
          </a:p>
          <a:p>
            <a:pPr lvl="1"/>
            <a:r>
              <a:rPr lang="en-US" dirty="0"/>
              <a:t>Prioritize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Prescriptions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770927"/>
            <a:ext cx="5316146" cy="5316146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edle in a haystack - needle in haystack stock pictures, royalty-free photos &amp; images">
            <a:extLst>
              <a:ext uri="{FF2B5EF4-FFF2-40B4-BE49-F238E27FC236}">
                <a16:creationId xmlns:a16="http://schemas.microsoft.com/office/drawing/2014/main" id="{09D3906E-2316-0870-8E93-0D4A1D5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88" y="-1116235"/>
            <a:ext cx="3852672" cy="797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310826"/>
              </p:ext>
            </p:extLst>
          </p:nvPr>
        </p:nvGraphicFramePr>
        <p:xfrm>
          <a:off x="1" y="447039"/>
          <a:ext cx="12423647" cy="6410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509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3520299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5963839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410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&amp; Metric Sources</a:t>
            </a:r>
          </a:p>
        </p:txBody>
      </p:sp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  <a:p>
            <a:r>
              <a:rPr lang="en-US" dirty="0"/>
              <a:t>Link to Brent </a:t>
            </a:r>
            <a:r>
              <a:rPr lang="en-US" dirty="0" err="1"/>
              <a:t>Ozar’s</a:t>
            </a:r>
            <a:r>
              <a:rPr lang="en-US" dirty="0"/>
              <a:t> </a:t>
            </a:r>
            <a:r>
              <a:rPr lang="en-US" dirty="0" err="1"/>
              <a:t>sp_BlitzIndex</a:t>
            </a:r>
            <a:r>
              <a:rPr lang="en-US" dirty="0"/>
              <a:t> “Checks” (58)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are We Doing It? - 485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563357" y="1636776"/>
            <a:ext cx="4623308" cy="4623308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Diagnostics!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Doing It? - Demo</a:t>
            </a:r>
          </a:p>
        </p:txBody>
      </p:sp>
    </p:spTree>
    <p:extLst>
      <p:ext uri="{BB962C8B-B14F-4D97-AF65-F5344CB8AC3E}">
        <p14:creationId xmlns:p14="http://schemas.microsoft.com/office/powerpoint/2010/main" val="32931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257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4098" name="Picture 2" descr="full frame of piles of documents and papers on the work table. - jumbled data stock pictures, royalty-free photos &amp; images">
            <a:extLst>
              <a:ext uri="{FF2B5EF4-FFF2-40B4-BE49-F238E27FC236}">
                <a16:creationId xmlns:a16="http://schemas.microsoft.com/office/drawing/2014/main" id="{F653BB7D-33CA-5E3B-A283-6F1786E3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81" y="447040"/>
            <a:ext cx="4808220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ight future ahead road sign - new way of thinking sign stock pictures, royalty-free photos &amp; images">
            <a:extLst>
              <a:ext uri="{FF2B5EF4-FFF2-40B4-BE49-F238E27FC236}">
                <a16:creationId xmlns:a16="http://schemas.microsoft.com/office/drawing/2014/main" id="{2E765B6D-4057-5506-ADA8-3872AC5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055" y="1051560"/>
            <a:ext cx="6977634" cy="51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47040"/>
            <a:ext cx="6498336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story</a:t>
            </a:r>
          </a:p>
          <a:p>
            <a:r>
              <a:rPr lang="en-US" dirty="0"/>
              <a:t>When is Index Tuning Indicated?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Where do we start?</a:t>
            </a:r>
          </a:p>
          <a:p>
            <a:pPr lvl="1"/>
            <a:r>
              <a:rPr lang="en-US" dirty="0"/>
              <a:t>What do we do?</a:t>
            </a:r>
          </a:p>
          <a:p>
            <a:pPr lvl="1"/>
            <a:r>
              <a:rPr lang="en-US" dirty="0"/>
              <a:t>Why are we doing it?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102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</a:t>
            </a:r>
          </a:p>
          <a:p>
            <a:pPr lvl="1"/>
            <a:r>
              <a:rPr lang="en-US" dirty="0"/>
              <a:t>Target -&gt; ”End State”</a:t>
            </a:r>
          </a:p>
          <a:p>
            <a:pPr lvl="1"/>
            <a:r>
              <a:rPr lang="en-US" dirty="0"/>
              <a:t>Scripting DDL changes </a:t>
            </a:r>
            <a:br>
              <a:rPr lang="en-US" dirty="0"/>
            </a:br>
            <a:r>
              <a:rPr lang="en-US" dirty="0"/>
              <a:t>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r>
              <a:rPr lang="en-US" dirty="0"/>
              <a:t>Check index usage on secondary</a:t>
            </a:r>
            <a:br>
              <a:rPr lang="en-US" dirty="0"/>
            </a:br>
            <a:r>
              <a:rPr lang="en-US" dirty="0"/>
              <a:t>before dropping!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least-used indexes with nonclustered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 </a:t>
            </a:r>
          </a:p>
          <a:p>
            <a:pPr lvl="2"/>
            <a:r>
              <a:rPr lang="en-US" dirty="0"/>
              <a:t>indexes not adding value</a:t>
            </a:r>
          </a:p>
          <a:p>
            <a:pPr lvl="2"/>
            <a:r>
              <a:rPr lang="en-US" dirty="0"/>
              <a:t>Redundant/overlap indexes</a:t>
            </a:r>
          </a:p>
          <a:p>
            <a:pPr lvl="1"/>
            <a:r>
              <a:rPr lang="en-US" dirty="0"/>
              <a:t>Request </a:t>
            </a:r>
          </a:p>
          <a:p>
            <a:pPr lvl="2"/>
            <a:r>
              <a:rPr lang="en-US" dirty="0"/>
              <a:t>high-value missing indexes</a:t>
            </a:r>
          </a:p>
          <a:p>
            <a:pPr lvl="2"/>
            <a:r>
              <a:rPr lang="en-US" dirty="0"/>
              <a:t>clusters on heaps</a:t>
            </a:r>
          </a:p>
          <a:p>
            <a:pPr lvl="2"/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2551176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</a:t>
            </a:r>
            <a:br>
              <a:rPr lang="en-US" dirty="0"/>
            </a:br>
            <a:r>
              <a:rPr lang="en-US" dirty="0"/>
              <a:t>@ </a:t>
            </a:r>
            <a:r>
              <a:rPr lang="en-US" dirty="0">
                <a:hlinkClick r:id="rId3"/>
              </a:rPr>
              <a:t>https://github.com/SQLXL/SQLXL</a:t>
            </a:r>
            <a:r>
              <a:rPr lang="en-US" dirty="0"/>
              <a:t> (link on closing slide too)</a:t>
            </a:r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52" y="3429000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restrictions, using temporary objects, jump boxes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Azure SQL Database &amp; Managed Instance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Edge cases</a:t>
            </a:r>
          </a:p>
          <a:p>
            <a:r>
              <a:rPr lang="en-US" dirty="0"/>
              <a:t>Execution parameters</a:t>
            </a:r>
          </a:p>
          <a:p>
            <a:r>
              <a:rPr lang="en-US" dirty="0"/>
              <a:t>Spreadsheet labeling and navigation</a:t>
            </a:r>
          </a:p>
          <a:p>
            <a:r>
              <a:rPr lang="en-US" dirty="0"/>
              <a:t>Code Documentation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Need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136392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a likely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You can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659">
            <a:off x="7497367" y="2925720"/>
            <a:ext cx="4285772" cy="340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140765"/>
              </p:ext>
            </p:extLst>
          </p:nvPr>
        </p:nvGraphicFramePr>
        <p:xfrm>
          <a:off x="-12970" y="447041"/>
          <a:ext cx="12192001" cy="6407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40791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722376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050" name="Picture 2" descr="your opinion counts street sign - new way of thinking sign stock pictures, royalty-free photos &amp; images">
            <a:extLst>
              <a:ext uri="{FF2B5EF4-FFF2-40B4-BE49-F238E27FC236}">
                <a16:creationId xmlns:a16="http://schemas.microsoft.com/office/drawing/2014/main" id="{720484F3-542E-A46E-E200-429DCF890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12" y="576072"/>
            <a:ext cx="9180576" cy="61203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07/26/2024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6432" y="722376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F757B-55B7-3948-4CAD-4303A2F397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4476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49"/>
            <a:ext cx="12192000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Improvements</a:t>
            </a:r>
            <a:b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with the Biggest Gain for the Least Pain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48457"/>
            <a:ext cx="6096000" cy="3199394"/>
          </a:xfrm>
        </p:spPr>
        <p:txBody>
          <a:bodyPr>
            <a:noAutofit/>
          </a:bodyPr>
          <a:lstStyle/>
          <a:p>
            <a:r>
              <a:rPr lang="en-US" sz="2800" b="1" dirty="0"/>
              <a:t>Bill Sanscrainte</a:t>
            </a:r>
          </a:p>
          <a:p>
            <a:r>
              <a:rPr lang="en-US" sz="2800" b="1" dirty="0">
                <a:hlinkClick r:id="rId3"/>
              </a:rPr>
              <a:t>Bill@Sanscrainte.com</a:t>
            </a:r>
            <a:endParaRPr lang="en-US" sz="2800" b="1" dirty="0"/>
          </a:p>
          <a:p>
            <a:endParaRPr lang="en-US" sz="1200" b="1" dirty="0"/>
          </a:p>
          <a:p>
            <a:r>
              <a:rPr lang="en-US" sz="2800" b="1" dirty="0"/>
              <a:t>SQL Saturday</a:t>
            </a:r>
          </a:p>
          <a:p>
            <a:r>
              <a:rPr lang="en-US" sz="2800" b="1"/>
              <a:t>Minnesota 2024</a:t>
            </a:r>
            <a:endParaRPr lang="en-US" sz="2800" b="1" dirty="0"/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8606"/>
            <a:ext cx="6113734" cy="319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5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21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SQL Server “failed”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844834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Seeing “Poison” Wait Types? - </a:t>
            </a:r>
            <a:r>
              <a:rPr lang="en-US" b="1" dirty="0">
                <a:solidFill>
                  <a:srgbClr val="C00000"/>
                </a:solidFill>
              </a:rPr>
              <a:t>RESOURCE_SEMAPHORE, THREADPOOL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resource available for the next query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Lots</a:t>
            </a:r>
            <a:r>
              <a:rPr lang="en-US" dirty="0"/>
              <a:t>” of SOS_SCHEDULER_YIELD wait types?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Long running query tasks shuffled from CPUs back to waiting queues</a:t>
            </a:r>
            <a:endParaRPr lang="en-US" dirty="0"/>
          </a:p>
          <a:p>
            <a:r>
              <a:rPr lang="en-US" dirty="0"/>
              <a:t>Are Lock &amp; Latch wait types 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many/too few indexes &amp; lock escalations</a:t>
            </a:r>
          </a:p>
          <a:p>
            <a:r>
              <a:rPr lang="en-US" dirty="0"/>
              <a:t>Does CPU grow exponentially as users grow linearly?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getting in each others way</a:t>
            </a:r>
          </a:p>
          <a:p>
            <a:r>
              <a:rPr lang="en-US" dirty="0"/>
              <a:t>Have indexes not been tuned “recently”?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universal condition</a:t>
            </a:r>
          </a:p>
          <a:p>
            <a:r>
              <a:rPr lang="en-US" dirty="0"/>
              <a:t>Has performance been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Creates a lot of redundancy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Index Tuning Indicated? Technical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008" y="3136392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money for hardware?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hardware.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May just take a little longer</a:t>
            </a:r>
          </a:p>
          <a:p>
            <a:r>
              <a:rPr lang="en-US" dirty="0"/>
              <a:t>Is next activity peak imminent?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Is the SQL Maintenance Window already too big?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Have the original application designers left?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Any application refactoring will take much longer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Are key resources committed to other priorities?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Index Tuning Indicated?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1ADD7-6AC9-3A0F-5FBA-F6D4D4FE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49" y="733159"/>
            <a:ext cx="4552950" cy="58293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236375</TotalTime>
  <Words>4938</Words>
  <Application>Microsoft Office PowerPoint</Application>
  <PresentationFormat>Widescreen</PresentationFormat>
  <Paragraphs>1074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-apple-system</vt:lpstr>
      <vt:lpstr>Arial</vt:lpstr>
      <vt:lpstr>Calibri</vt:lpstr>
      <vt:lpstr>Open Sans</vt:lpstr>
      <vt:lpstr>Wingdings</vt:lpstr>
      <vt:lpstr>Office Theme</vt:lpstr>
      <vt:lpstr>Go Faster Sooner! Discover SQL Server Index Improvements with the Biggest Gain for the Least Pain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When is Index Tuning Indicated? Technical</vt:lpstr>
      <vt:lpstr>When is Index Tuning Indicated? Business</vt:lpstr>
      <vt:lpstr>Client Story – Is Index Tuning the Right Answer?</vt:lpstr>
      <vt:lpstr>Tuning Indexes - Legacy Approach</vt:lpstr>
      <vt:lpstr>Tuning Indexes - New Approach</vt:lpstr>
      <vt:lpstr>Client Story – Hurt Priority Findings</vt:lpstr>
      <vt:lpstr>Where do We Start? - SQLXL_Index - Demo</vt:lpstr>
      <vt:lpstr>Performance Hurt Metrics - Index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Weighting the Hurt - Current Defaults*</vt:lpstr>
      <vt:lpstr>Prioritizing Hurt Using Weights</vt:lpstr>
      <vt:lpstr>Client Story – What do We Do?</vt:lpstr>
      <vt:lpstr>What do We Do? - Demo</vt:lpstr>
      <vt:lpstr>What do We Do? - Prescriptions</vt:lpstr>
      <vt:lpstr>What do We Do? – 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Implement Prescriptions &amp; Measure Improvement</vt:lpstr>
      <vt:lpstr>Client Story - SQL Wait Improvements versus Previous Week</vt:lpstr>
      <vt:lpstr>Build the Prescriptions</vt:lpstr>
      <vt:lpstr>Metadata &amp; Metric Sources</vt:lpstr>
      <vt:lpstr>Why are We Doing It? - 485 Diagnostics (SQL version aware)</vt:lpstr>
      <vt:lpstr>Why Are We Doing It? - Demo</vt:lpstr>
      <vt:lpstr>What about Index Metadata and Other Metrics?</vt:lpstr>
      <vt:lpstr>SQLXL_Index - Demo</vt:lpstr>
      <vt:lpstr>Implementing Index Fixes - Preparation</vt:lpstr>
      <vt:lpstr>Implementing Index Fixes - Application</vt:lpstr>
      <vt:lpstr>Client Story - They Lived Happily Ever After</vt:lpstr>
      <vt:lpstr>Free Stuff!</vt:lpstr>
      <vt:lpstr>Need Volunteers to Help Improve SQLXL_Index</vt:lpstr>
      <vt:lpstr>Summary</vt:lpstr>
      <vt:lpstr>Special thanks to these and other SQL community contributors!</vt:lpstr>
      <vt:lpstr>Questions?</vt:lpstr>
      <vt:lpstr>Please fill out the Session Evaluation!</vt:lpstr>
      <vt:lpstr>Thanks for coming!</vt:lpstr>
      <vt:lpstr> </vt:lpstr>
      <vt:lpstr>Go Faster Sooner! Discover SQL Server Index Improvements with the Biggest Gain for the Least Pain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4442</cp:revision>
  <dcterms:created xsi:type="dcterms:W3CDTF">2022-12-24T15:55:49Z</dcterms:created>
  <dcterms:modified xsi:type="dcterms:W3CDTF">2024-10-03T22:15:36Z</dcterms:modified>
</cp:coreProperties>
</file>